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13"/>
  </p:notesMasterIdLst>
  <p:sldIdLst>
    <p:sldId id="625" r:id="rId2"/>
    <p:sldId id="633" r:id="rId3"/>
    <p:sldId id="634" r:id="rId4"/>
    <p:sldId id="641" r:id="rId5"/>
    <p:sldId id="642" r:id="rId6"/>
    <p:sldId id="645" r:id="rId7"/>
    <p:sldId id="647" r:id="rId8"/>
    <p:sldId id="632" r:id="rId9"/>
    <p:sldId id="646" r:id="rId10"/>
    <p:sldId id="648" r:id="rId11"/>
    <p:sldId id="64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Xu" initials="PX" lastIdx="1" clrIdx="0">
    <p:extLst>
      <p:ext uri="{19B8F6BF-5375-455C-9EA6-DF929625EA0E}">
        <p15:presenceInfo xmlns:p15="http://schemas.microsoft.com/office/powerpoint/2012/main" userId="1264d61d93ca4b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51FF"/>
    <a:srgbClr val="00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24"/>
    <p:restoredTop sz="94666"/>
  </p:normalViewPr>
  <p:slideViewPr>
    <p:cSldViewPr snapToGrid="0" snapToObjects="1">
      <p:cViewPr>
        <p:scale>
          <a:sx n="93" d="100"/>
          <a:sy n="93" d="100"/>
        </p:scale>
        <p:origin x="144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30FD2-4594-0744-BF9E-28D950026C40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680DB9-135D-EF46-AD33-F293DB471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68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A49F2-5EBD-F64E-A19A-C01F36B9F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76CAE-35D0-DE45-BE74-F65281334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79B83-3403-364E-A510-BE569299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CC9A-E169-AB4E-8E3E-01B626A6777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E3455-643F-2344-B96E-9B1B3E7DB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4C9EC-3EBE-EF41-A9F1-9D9AB881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0ECF1-5B8A-7F47-8F1E-46970BB28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95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1B35-AA94-FE48-A48F-BD7AB66B1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0CCB8-0F09-C446-A297-4C0B3C8BD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0DFDC-EB35-DD41-9684-FF2983CC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CC9A-E169-AB4E-8E3E-01B626A6777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634BC-1E9F-ED4C-BE7D-B34C6CCB1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15886-9CDC-424A-AE34-665F430C6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0ECF1-5B8A-7F47-8F1E-46970BB28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45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FB17ED-EC13-BF47-8ACB-1E8E8D4B5E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C531B3-2772-DE42-8412-0BCA8B9C30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870FF-F818-1747-B3C2-F319D3431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CC9A-E169-AB4E-8E3E-01B626A6777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9A86-B292-524A-9365-108853D6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8432E-B7CD-B845-A2EB-DB58A7555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0ECF1-5B8A-7F47-8F1E-46970BB28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99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143339" y="6237312"/>
            <a:ext cx="12001333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/>
            <a:endParaRPr lang="en-GB" sz="2400" dirty="0"/>
          </a:p>
        </p:txBody>
      </p:sp>
      <p:sp>
        <p:nvSpPr>
          <p:cNvPr id="14" name="Rechteck 17"/>
          <p:cNvSpPr/>
          <p:nvPr userDrawn="1"/>
        </p:nvSpPr>
        <p:spPr bwMode="gray">
          <a:xfrm>
            <a:off x="277740" y="282513"/>
            <a:ext cx="11654789" cy="540101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9" tIns="45705" rIns="91409" bIns="45705" rtlCol="0" anchor="ctr"/>
          <a:lstStyle/>
          <a:p>
            <a:pPr algn="ctr"/>
            <a:endParaRPr lang="en-GB" sz="240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1"/>
          </p:nvPr>
        </p:nvSpPr>
        <p:spPr bwMode="white">
          <a:xfrm>
            <a:off x="1104000" y="4408944"/>
            <a:ext cx="5760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733" b="1">
                <a:solidFill>
                  <a:schemeClr val="bg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104000" y="4678944"/>
            <a:ext cx="5760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_Business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1104000" y="4957736"/>
            <a:ext cx="5760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_Date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9375" y="6288409"/>
            <a:ext cx="1727743" cy="269704"/>
          </a:xfrm>
          <a:prstGeom prst="rect">
            <a:avLst/>
          </a:prstGeom>
        </p:spPr>
      </p:pic>
      <p:pic>
        <p:nvPicPr>
          <p:cNvPr id="23" name="Picture 22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202" y="6160237"/>
            <a:ext cx="1934292" cy="355736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1104899" y="2046817"/>
            <a:ext cx="8216901" cy="160749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 baseline="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0677012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104000" y="637233"/>
            <a:ext cx="9984000" cy="51276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 b="1" baseline="0">
                <a:solidFill>
                  <a:srgbClr val="003478"/>
                </a:solidFill>
              </a:defRPr>
            </a:lvl1pPr>
          </a:lstStyle>
          <a:p>
            <a:pPr lvl="0"/>
            <a:r>
              <a:rPr lang="de-DE" dirty="0"/>
              <a:t>Click to add title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000" y="257269"/>
            <a:ext cx="9984000" cy="37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2133" b="1">
                <a:solidFill>
                  <a:srgbClr val="7BA4D9"/>
                </a:solidFill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1104897" y="1556840"/>
            <a:ext cx="9984000" cy="3960000"/>
          </a:xfrm>
          <a:prstGeom prst="rect">
            <a:avLst/>
          </a:prstGeom>
        </p:spPr>
        <p:txBody>
          <a:bodyPr lIns="0" tIns="0" rIns="0" bIns="0" spcCol="432000"/>
          <a:lstStyle>
            <a:lvl1pPr marL="287993" indent="-287993">
              <a:spcBef>
                <a:spcPts val="0"/>
              </a:spcBef>
              <a:defRPr sz="1733"/>
            </a:lvl1pPr>
            <a:lvl2pPr marL="575986" indent="-287993">
              <a:spcBef>
                <a:spcPts val="0"/>
              </a:spcBef>
              <a:defRPr sz="1733"/>
            </a:lvl2pPr>
            <a:lvl3pPr marL="863978" indent="-287993">
              <a:spcBef>
                <a:spcPts val="0"/>
              </a:spcBef>
              <a:buFont typeface="Wingdings" panose="05000000000000000000" pitchFamily="2" charset="2"/>
              <a:buChar char="§"/>
              <a:defRPr sz="1733"/>
            </a:lvl3pPr>
            <a:lvl4pPr marL="1151971" indent="-287993">
              <a:spcBef>
                <a:spcPts val="0"/>
              </a:spcBef>
              <a:buFont typeface="Arial" panose="020B0604020202020204" pitchFamily="34" charset="0"/>
              <a:buChar char="•"/>
              <a:defRPr sz="1733"/>
            </a:lvl4pPr>
            <a:lvl5pPr marL="1439964" indent="-304792">
              <a:spcBef>
                <a:spcPts val="0"/>
              </a:spcBef>
              <a:buFont typeface="Calibri" panose="020F0502020204030204" pitchFamily="34" charset="0"/>
              <a:buChar char="─"/>
              <a:defRPr sz="1733"/>
            </a:lvl5pPr>
            <a:lvl6pPr marL="1727957" indent="-304792">
              <a:spcBef>
                <a:spcPts val="0"/>
              </a:spcBef>
              <a:buFont typeface="Calibri" panose="020F0502020204030204" pitchFamily="34" charset="0"/>
              <a:buChar char="─"/>
              <a:defRPr sz="1733"/>
            </a:lvl6pPr>
            <a:lvl7pPr marL="2015950" indent="-287993">
              <a:spcBef>
                <a:spcPts val="0"/>
              </a:spcBef>
              <a:buFont typeface="Calibri" panose="020F0502020204030204" pitchFamily="34" charset="0"/>
              <a:buChar char="─"/>
              <a:defRPr sz="1733"/>
            </a:lvl7pPr>
            <a:lvl8pPr marL="2303942" indent="-287993">
              <a:spcBef>
                <a:spcPts val="0"/>
              </a:spcBef>
              <a:buFont typeface="Calibri" panose="020F0502020204030204" pitchFamily="34" charset="0"/>
              <a:buChar char="─"/>
              <a:defRPr sz="1733"/>
            </a:lvl8pPr>
            <a:lvl9pPr marL="2591935" indent="-287993">
              <a:spcBef>
                <a:spcPts val="0"/>
              </a:spcBef>
              <a:buFont typeface="Calibri" panose="020F0502020204030204" pitchFamily="34" charset="0"/>
              <a:buChar char="─"/>
              <a:defRPr sz="1733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66666</a:t>
            </a:r>
          </a:p>
          <a:p>
            <a:pPr lvl="6"/>
            <a:r>
              <a:rPr lang="de-DE" dirty="0"/>
              <a:t>77777</a:t>
            </a:r>
          </a:p>
          <a:p>
            <a:pPr lvl="7"/>
            <a:r>
              <a:rPr lang="de-DE" dirty="0"/>
              <a:t>8888</a:t>
            </a:r>
          </a:p>
          <a:p>
            <a:pPr lvl="8"/>
            <a:r>
              <a:rPr lang="de-DE" dirty="0"/>
              <a:t>9999</a:t>
            </a:r>
            <a:endParaRPr lang="en-US" dirty="0"/>
          </a:p>
        </p:txBody>
      </p:sp>
      <p:pic>
        <p:nvPicPr>
          <p:cNvPr id="6" name="Picture 5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087" y="6281928"/>
            <a:ext cx="1440011" cy="264837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73142225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9BAD-1097-764B-8315-1E566582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21AF6-EF4E-F341-8870-C8357CD1A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1DFE6-322C-954E-9197-9253A195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CC9A-E169-AB4E-8E3E-01B626A6777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31EF1-2BF9-CB4C-857E-17C029A13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3639E-4A7F-084B-A278-E1F60E64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0ECF1-5B8A-7F47-8F1E-46970BB28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5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717C-C6D3-5F43-8782-2634456C3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36C21-F1B0-5949-AE2F-C611D7255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E6029-02BE-6747-ABBA-147D374D4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CC9A-E169-AB4E-8E3E-01B626A6777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E9AF7-812A-7B4F-970D-49F990A0E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09DDB-28BD-BF4B-9BCA-7CA6497F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0ECF1-5B8A-7F47-8F1E-46970BB28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9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8071C-6452-3E48-8079-4D0094FA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543E0-FE81-2340-B73F-1127662C3D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04870-09A7-DD4E-A108-BAEBDB782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6F83A-6BB8-8F4A-8219-23439A439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CC9A-E169-AB4E-8E3E-01B626A6777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15CE2-8007-F048-8FD0-9952E02D1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8175B-C3AE-B44C-A525-3A84AD8F3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0ECF1-5B8A-7F47-8F1E-46970BB28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07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A341E-3157-764C-98AB-F8675FFBB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5C2B9-0531-074F-984A-317F7701A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47A33-9C2F-7843-BD45-9E9ED0498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76AC6-3451-B442-BAAD-C87A2AAC17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3A6915-8FC9-AD47-B440-07E35F4F7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7553C0-872D-4340-9A9C-3342076C4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CC9A-E169-AB4E-8E3E-01B626A6777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B43810-59EE-CD4D-816E-140EC13C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47ADD4-D612-414F-A260-0487F4B7B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0ECF1-5B8A-7F47-8F1E-46970BB28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29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A4DF-8672-2B4F-A69A-8C29CD07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A9BF4D-0EB9-CE42-A031-AB18A47AA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CC9A-E169-AB4E-8E3E-01B626A6777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8DDD2-4A0E-2E44-9D49-989FB5554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C70C9-EF63-104B-BBB7-C9792C66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0ECF1-5B8A-7F47-8F1E-46970BB28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8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C5B842-0EB2-4D46-8D78-0459102C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CC9A-E169-AB4E-8E3E-01B626A6777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33056B-1DA3-C742-8AF4-A842D012E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3A47C-5AEB-5C46-AC8E-25F065E9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0ECF1-5B8A-7F47-8F1E-46970BB28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33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436D-BED2-DD49-BF19-E728A4AE7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F15BA-2526-C14B-ADAC-D36EFE068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73A6D-8CF3-B64A-954E-91F99D20F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37C19-88AA-B64B-B66A-A77E09318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CC9A-E169-AB4E-8E3E-01B626A6777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0BEEF-0E43-DF44-93F0-0EB55A77C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C883E-D84B-4246-9AEC-9F7B0CFA6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0ECF1-5B8A-7F47-8F1E-46970BB28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32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8962-7D56-F44A-AAC1-BCD7CB533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D6FC30-8BB3-814E-B52F-D4AF583F21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536E2-37C0-984B-823E-89B8F55D9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053BC-BB8A-2A4C-B43E-58EC3C67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CC9A-E169-AB4E-8E3E-01B626A6777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E19DE-A615-1F41-ABDC-F63F7D236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BD0FA-AF4B-6648-848C-E38AD96F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0ECF1-5B8A-7F47-8F1E-46970BB28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6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706B57-A8B5-5E40-B2A4-285B563AE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C0458-7873-BB40-8C5D-DE3401CCC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B626E-26AD-AE4B-A1CB-8F523C3FB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ECC9A-E169-AB4E-8E3E-01B626A67776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52969-0ED8-7D43-90CB-11F0CC772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9E6BB-8336-5E47-A06F-F584B3328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0ECF1-5B8A-7F47-8F1E-46970BB28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utoron201901fsf2.slack.com/messages/CGMR2E25B/" TargetMode="External"/><Relationship Id="rId7" Type="http://schemas.openxmlformats.org/officeDocument/2006/relationships/hyperlink" Target="https://github.com/LuckyP86H/illHUEminate" TargetMode="External"/><Relationship Id="rId12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hyperlink" Target="https://trello.com/b/k0AIxvue/api-project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youtube.com/watch?v=LlBv3kgY2jA&amp;feature=youtu.be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873230-511A-A34C-A468-FCF3715107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29496" y="1999913"/>
            <a:ext cx="7048673" cy="247566"/>
          </a:xfrm>
        </p:spPr>
        <p:txBody>
          <a:bodyPr anchor="ctr">
            <a:noAutofit/>
          </a:bodyPr>
          <a:lstStyle/>
          <a:p>
            <a:pPr algn="ctr"/>
            <a:r>
              <a:rPr lang="en-US" sz="1800" b="0" dirty="0"/>
              <a:t>Proudly Presented by </a:t>
            </a:r>
            <a:r>
              <a:rPr lang="en-CA" sz="1800" b="0" dirty="0"/>
              <a:t>Phuoc Phan, Sarah </a:t>
            </a:r>
            <a:r>
              <a:rPr lang="en-CA" sz="1800" b="0" dirty="0" err="1"/>
              <a:t>Sakhi</a:t>
            </a:r>
            <a:r>
              <a:rPr lang="en-CA" sz="1800" b="0" dirty="0"/>
              <a:t>, Paul Xu and Holland </a:t>
            </a:r>
            <a:r>
              <a:rPr lang="en-CA" sz="1800" b="0" dirty="0" err="1"/>
              <a:t>Gronau</a:t>
            </a:r>
            <a:endParaRPr lang="en-US" sz="18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6991C-B0F9-244B-AD45-186D1528B3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3831" y="4876734"/>
            <a:ext cx="5528619" cy="247566"/>
          </a:xfrm>
        </p:spPr>
        <p:txBody>
          <a:bodyPr anchor="ctr">
            <a:noAutofit/>
          </a:bodyPr>
          <a:lstStyle/>
          <a:p>
            <a:r>
              <a:rPr lang="en-US" sz="1400" dirty="0"/>
              <a:t>University of Toronto SCS Coding Boot Camp API Capstone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54C8A-69B6-3C45-98DC-655F81C7D1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981878" y="443754"/>
            <a:ext cx="1496291" cy="247565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March 14</a:t>
            </a:r>
            <a:r>
              <a:rPr lang="en-US" baseline="30000" dirty="0"/>
              <a:t>th</a:t>
            </a:r>
            <a:r>
              <a:rPr lang="en-US" dirty="0"/>
              <a:t>, 2019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02E36-9211-2244-B1B8-703532E3D0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831" y="691319"/>
            <a:ext cx="4130018" cy="698094"/>
          </a:xfrm>
          <a:noFill/>
        </p:spPr>
        <p:txBody>
          <a:bodyPr anchor="t">
            <a:noAutofit/>
          </a:bodyPr>
          <a:lstStyle/>
          <a:p>
            <a:pPr fontAlgn="base"/>
            <a:r>
              <a:rPr lang="en-CA" sz="5800" b="1" dirty="0" err="1"/>
              <a:t>i</a:t>
            </a:r>
            <a:r>
              <a:rPr lang="en-CA" sz="5800" b="1" dirty="0" err="1">
                <a:solidFill>
                  <a:srgbClr val="FF0000"/>
                </a:solidFill>
              </a:rPr>
              <a:t>ll</a:t>
            </a:r>
            <a:r>
              <a:rPr lang="en-CA" sz="5800" b="1" dirty="0" err="1">
                <a:solidFill>
                  <a:srgbClr val="FFC000"/>
                </a:solidFill>
              </a:rPr>
              <a:t>H</a:t>
            </a:r>
            <a:r>
              <a:rPr lang="en-CA" sz="5800" b="1" dirty="0" err="1"/>
              <a:t>U</a:t>
            </a:r>
            <a:r>
              <a:rPr lang="en-CA" sz="5800" b="1" dirty="0" err="1">
                <a:solidFill>
                  <a:srgbClr val="FFFF00"/>
                </a:solidFill>
              </a:rPr>
              <a:t>E</a:t>
            </a:r>
            <a:r>
              <a:rPr lang="en-CA" sz="5800" b="1" dirty="0" err="1">
                <a:solidFill>
                  <a:srgbClr val="92D050"/>
                </a:solidFill>
              </a:rPr>
              <a:t>m</a:t>
            </a:r>
            <a:r>
              <a:rPr lang="en-CA" sz="5800" b="1" dirty="0" err="1"/>
              <a:t>i</a:t>
            </a:r>
            <a:r>
              <a:rPr lang="en-CA" sz="5800" b="1" dirty="0" err="1">
                <a:solidFill>
                  <a:srgbClr val="0098FF"/>
                </a:solidFill>
              </a:rPr>
              <a:t>n</a:t>
            </a:r>
            <a:r>
              <a:rPr lang="en-CA" sz="5800" b="1" dirty="0" err="1"/>
              <a:t>a</a:t>
            </a:r>
            <a:r>
              <a:rPr lang="en-CA" sz="5800" b="1" dirty="0" err="1">
                <a:solidFill>
                  <a:srgbClr val="B851FF"/>
                </a:solidFill>
              </a:rPr>
              <a:t>t</a:t>
            </a:r>
            <a:r>
              <a:rPr lang="en-CA" sz="5800" b="1" dirty="0" err="1"/>
              <a:t>e</a:t>
            </a:r>
            <a:endParaRPr lang="en-CA" sz="5800" b="1" dirty="0"/>
          </a:p>
          <a:p>
            <a:pPr fontAlgn="base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9696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7A8D88A-A5E2-984D-948D-850D672355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4000" y="565497"/>
            <a:ext cx="9984000" cy="51276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Improvements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1C3B61A-80E4-8F43-ADEC-0F642C3B8D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48500" y="1377600"/>
            <a:ext cx="9984000" cy="4102800"/>
          </a:xfrm>
        </p:spPr>
        <p:txBody>
          <a:bodyPr numCol="1">
            <a:norm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000" b="0" dirty="0">
                <a:solidFill>
                  <a:schemeClr val="bg1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User login page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000" b="0" dirty="0">
                <a:solidFill>
                  <a:schemeClr val="bg1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Music API Involved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000" b="0" dirty="0">
                <a:solidFill>
                  <a:schemeClr val="bg1"/>
                </a:solidFill>
                <a:latin typeface="Abadi" panose="020F0502020204030204" pitchFamily="34" charset="0"/>
                <a:ea typeface="Cambria Math" panose="02040503050406030204" pitchFamily="18" charset="0"/>
                <a:cs typeface="Abadi" panose="020F0502020204030204" pitchFamily="34" charset="0"/>
              </a:rPr>
              <a:t>Multi-hue Lighting Control</a:t>
            </a:r>
            <a:endParaRPr lang="en-US" sz="2000" b="0" dirty="0">
              <a:solidFill>
                <a:schemeClr val="bg1"/>
              </a:solidFill>
              <a:latin typeface="Abadi" panose="020F0502020204030204" pitchFamily="34" charset="0"/>
              <a:cs typeface="Abadi" panose="020F050202020403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000" b="0" dirty="0">
                <a:solidFill>
                  <a:schemeClr val="bg1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Philip Strip Lighting Control</a:t>
            </a:r>
          </a:p>
        </p:txBody>
      </p:sp>
    </p:spTree>
    <p:extLst>
      <p:ext uri="{BB962C8B-B14F-4D97-AF65-F5344CB8AC3E}">
        <p14:creationId xmlns:p14="http://schemas.microsoft.com/office/powerpoint/2010/main" val="26607547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02E36-9211-2244-B1B8-703532E3D0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1294" y="1618418"/>
            <a:ext cx="8216901" cy="743782"/>
          </a:xfrm>
        </p:spPr>
        <p:txBody>
          <a:bodyPr/>
          <a:lstStyle/>
          <a:p>
            <a:pPr algn="ctr" fontAlgn="base"/>
            <a:r>
              <a:rPr lang="en-CA" dirty="0"/>
              <a:t>Thank you all for listening!</a:t>
            </a:r>
          </a:p>
          <a:p>
            <a:pPr fontAlgn="base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61551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Agenda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548500" y="1377600"/>
            <a:ext cx="9984000" cy="4102800"/>
          </a:xfrm>
        </p:spPr>
        <p:txBody>
          <a:bodyPr numCol="1">
            <a:norm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Descriptions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Motivations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Technologies and Functionalities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Efforts and Contributions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Improvements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835" y="266161"/>
            <a:ext cx="835735" cy="83573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630026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4000" y="565497"/>
            <a:ext cx="9984000" cy="51276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Descriptions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835" y="266161"/>
            <a:ext cx="835735" cy="83573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CFDBCA0-2B97-3E45-88F5-9B6A5ED0114B}"/>
              </a:ext>
            </a:extLst>
          </p:cNvPr>
          <p:cNvSpPr txBox="1">
            <a:spLocks/>
          </p:cNvSpPr>
          <p:nvPr/>
        </p:nvSpPr>
        <p:spPr>
          <a:xfrm>
            <a:off x="1104000" y="1377600"/>
            <a:ext cx="9984000" cy="4102800"/>
          </a:xfrm>
          <a:prstGeom prst="rect">
            <a:avLst/>
          </a:prstGeom>
        </p:spPr>
        <p:txBody>
          <a:bodyPr vert="horz" lIns="0" tIns="0" rIns="0" bIns="0" numCol="1" spcCol="432000" rtlCol="0">
            <a:normAutofit fontScale="92500" lnSpcReduction="10000"/>
          </a:bodyPr>
          <a:lstStyle>
            <a:lvl1pPr marL="287993" indent="-287993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5986" indent="-287993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3978" indent="-287993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51971" indent="-287993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9964" indent="-304792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Calibri" panose="020F0502020204030204" pitchFamily="34" charset="0"/>
              <a:buChar char="─"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7957" indent="-304792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Calibri" panose="020F0502020204030204" pitchFamily="34" charset="0"/>
              <a:buChar char="─"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5950" indent="-287993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Calibri" panose="020F0502020204030204" pitchFamily="34" charset="0"/>
              <a:buChar char="─"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03942" indent="-287993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Calibri" panose="020F0502020204030204" pitchFamily="34" charset="0"/>
              <a:buChar char="─"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1935" indent="-287993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Calibri" panose="020F0502020204030204" pitchFamily="34" charset="0"/>
              <a:buChar char="─"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>
                <a:solidFill>
                  <a:schemeClr val="bg1"/>
                </a:solidFill>
                <a:cs typeface="Bangla MN" pitchFamily="2" charset="0"/>
              </a:rPr>
              <a:t>What is </a:t>
            </a:r>
            <a:r>
              <a:rPr lang="en-CA" sz="2600" b="1" dirty="0" err="1">
                <a:solidFill>
                  <a:schemeClr val="bg1"/>
                </a:solidFill>
                <a:cs typeface="Bangla MN" pitchFamily="2" charset="0"/>
              </a:rPr>
              <a:t>i</a:t>
            </a:r>
            <a:r>
              <a:rPr lang="en-CA" sz="2600" b="1" dirty="0" err="1">
                <a:solidFill>
                  <a:srgbClr val="FF0000"/>
                </a:solidFill>
                <a:cs typeface="Bangla MN" pitchFamily="2" charset="0"/>
              </a:rPr>
              <a:t>ll</a:t>
            </a:r>
            <a:r>
              <a:rPr lang="en-CA" sz="2600" b="1" dirty="0" err="1">
                <a:solidFill>
                  <a:srgbClr val="FFC000"/>
                </a:solidFill>
                <a:cs typeface="Bangla MN" pitchFamily="2" charset="0"/>
              </a:rPr>
              <a:t>H</a:t>
            </a:r>
            <a:r>
              <a:rPr lang="en-CA" sz="2600" b="1" dirty="0" err="1">
                <a:solidFill>
                  <a:schemeClr val="bg1"/>
                </a:solidFill>
                <a:cs typeface="Bangla MN" pitchFamily="2" charset="0"/>
              </a:rPr>
              <a:t>U</a:t>
            </a:r>
            <a:r>
              <a:rPr lang="en-CA" sz="2600" b="1" dirty="0" err="1">
                <a:solidFill>
                  <a:srgbClr val="FFFF00"/>
                </a:solidFill>
                <a:cs typeface="Bangla MN" pitchFamily="2" charset="0"/>
              </a:rPr>
              <a:t>E</a:t>
            </a:r>
            <a:r>
              <a:rPr lang="en-CA" sz="2600" b="1" dirty="0" err="1">
                <a:solidFill>
                  <a:srgbClr val="92D050"/>
                </a:solidFill>
                <a:cs typeface="Bangla MN" pitchFamily="2" charset="0"/>
              </a:rPr>
              <a:t>m</a:t>
            </a:r>
            <a:r>
              <a:rPr lang="en-CA" sz="2600" b="1" dirty="0" err="1">
                <a:solidFill>
                  <a:schemeClr val="bg1"/>
                </a:solidFill>
                <a:cs typeface="Bangla MN" pitchFamily="2" charset="0"/>
              </a:rPr>
              <a:t>i</a:t>
            </a:r>
            <a:r>
              <a:rPr lang="en-CA" sz="2600" b="1" dirty="0" err="1">
                <a:solidFill>
                  <a:srgbClr val="0098FF"/>
                </a:solidFill>
                <a:cs typeface="Bangla MN" pitchFamily="2" charset="0"/>
              </a:rPr>
              <a:t>n</a:t>
            </a:r>
            <a:r>
              <a:rPr lang="en-CA" sz="2600" b="1" dirty="0" err="1">
                <a:solidFill>
                  <a:schemeClr val="bg1"/>
                </a:solidFill>
                <a:cs typeface="Bangla MN" pitchFamily="2" charset="0"/>
              </a:rPr>
              <a:t>a</a:t>
            </a:r>
            <a:r>
              <a:rPr lang="en-CA" sz="2600" b="1" dirty="0" err="1">
                <a:solidFill>
                  <a:srgbClr val="B851FF"/>
                </a:solidFill>
                <a:cs typeface="Bangla MN" pitchFamily="2" charset="0"/>
              </a:rPr>
              <a:t>t</a:t>
            </a:r>
            <a:r>
              <a:rPr lang="en-CA" sz="2600" b="1" dirty="0" err="1">
                <a:solidFill>
                  <a:schemeClr val="bg1"/>
                </a:solidFill>
                <a:cs typeface="Bangla MN" pitchFamily="2" charset="0"/>
              </a:rPr>
              <a:t>e</a:t>
            </a:r>
            <a:endParaRPr lang="en-CA" sz="2600" b="1" dirty="0">
              <a:solidFill>
                <a:schemeClr val="bg1"/>
              </a:solidFill>
              <a:cs typeface="Bangla MN" pitchFamily="2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CA" sz="2400" dirty="0">
                <a:solidFill>
                  <a:schemeClr val="bg1">
                    <a:lumMod val="95000"/>
                  </a:schemeClr>
                </a:solidFill>
                <a:cs typeface="Bangla MN" pitchFamily="2" charset="0"/>
              </a:rPr>
              <a:t>Smart color assisting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CA" sz="2400" dirty="0">
                <a:solidFill>
                  <a:schemeClr val="bg1">
                    <a:lumMod val="95000"/>
                  </a:schemeClr>
                </a:solidFill>
                <a:cs typeface="Bangla MN" pitchFamily="2" charset="0"/>
              </a:rPr>
              <a:t>Complex image background analyzing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CA" sz="2400" dirty="0">
                <a:solidFill>
                  <a:schemeClr val="bg1">
                    <a:lumMod val="95000"/>
                  </a:schemeClr>
                </a:solidFill>
                <a:cs typeface="Bangla MN" pitchFamily="2" charset="0"/>
              </a:rPr>
              <a:t>Precise color matching </a:t>
            </a:r>
            <a:endParaRPr lang="en-CA" sz="2400" b="1" dirty="0">
              <a:solidFill>
                <a:schemeClr val="bg1">
                  <a:lumMod val="95000"/>
                </a:schemeClr>
              </a:solidFill>
              <a:cs typeface="Bangla MN" pitchFamily="2" charset="0"/>
            </a:endParaRP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2600" b="1" dirty="0">
                <a:solidFill>
                  <a:schemeClr val="bg1"/>
                </a:solidFill>
                <a:cs typeface="Bangla MN" pitchFamily="2" charset="0"/>
              </a:rPr>
              <a:t>Who can be our target audience for </a:t>
            </a:r>
            <a:r>
              <a:rPr lang="en-CA" sz="2600" b="1" dirty="0" err="1">
                <a:solidFill>
                  <a:schemeClr val="bg1"/>
                </a:solidFill>
                <a:cs typeface="Bangla MN" pitchFamily="2" charset="0"/>
              </a:rPr>
              <a:t>i</a:t>
            </a:r>
            <a:r>
              <a:rPr lang="en-CA" sz="2600" b="1" dirty="0" err="1">
                <a:solidFill>
                  <a:srgbClr val="FF0000"/>
                </a:solidFill>
                <a:cs typeface="Bangla MN" pitchFamily="2" charset="0"/>
              </a:rPr>
              <a:t>ll</a:t>
            </a:r>
            <a:r>
              <a:rPr lang="en-CA" sz="2600" b="1" dirty="0" err="1">
                <a:solidFill>
                  <a:srgbClr val="FFC000"/>
                </a:solidFill>
                <a:cs typeface="Bangla MN" pitchFamily="2" charset="0"/>
              </a:rPr>
              <a:t>H</a:t>
            </a:r>
            <a:r>
              <a:rPr lang="en-CA" sz="2600" b="1" dirty="0" err="1">
                <a:solidFill>
                  <a:schemeClr val="bg1"/>
                </a:solidFill>
                <a:cs typeface="Bangla MN" pitchFamily="2" charset="0"/>
              </a:rPr>
              <a:t>U</a:t>
            </a:r>
            <a:r>
              <a:rPr lang="en-CA" sz="2600" b="1" dirty="0" err="1">
                <a:solidFill>
                  <a:srgbClr val="FFFF00"/>
                </a:solidFill>
                <a:cs typeface="Bangla MN" pitchFamily="2" charset="0"/>
              </a:rPr>
              <a:t>E</a:t>
            </a:r>
            <a:r>
              <a:rPr lang="en-CA" sz="2600" b="1" dirty="0" err="1">
                <a:solidFill>
                  <a:srgbClr val="92D050"/>
                </a:solidFill>
                <a:cs typeface="Bangla MN" pitchFamily="2" charset="0"/>
              </a:rPr>
              <a:t>m</a:t>
            </a:r>
            <a:r>
              <a:rPr lang="en-CA" sz="2600" b="1" dirty="0" err="1">
                <a:solidFill>
                  <a:schemeClr val="bg1"/>
                </a:solidFill>
                <a:cs typeface="Bangla MN" pitchFamily="2" charset="0"/>
              </a:rPr>
              <a:t>i</a:t>
            </a:r>
            <a:r>
              <a:rPr lang="en-CA" sz="2600" b="1" dirty="0" err="1">
                <a:solidFill>
                  <a:srgbClr val="0098FF"/>
                </a:solidFill>
                <a:cs typeface="Bangla MN" pitchFamily="2" charset="0"/>
              </a:rPr>
              <a:t>n</a:t>
            </a:r>
            <a:r>
              <a:rPr lang="en-CA" sz="2600" b="1" dirty="0" err="1">
                <a:solidFill>
                  <a:schemeClr val="bg1"/>
                </a:solidFill>
                <a:cs typeface="Bangla MN" pitchFamily="2" charset="0"/>
              </a:rPr>
              <a:t>a</a:t>
            </a:r>
            <a:r>
              <a:rPr lang="en-CA" sz="2600" b="1" dirty="0" err="1">
                <a:solidFill>
                  <a:srgbClr val="B851FF"/>
                </a:solidFill>
                <a:cs typeface="Bangla MN" pitchFamily="2" charset="0"/>
              </a:rPr>
              <a:t>t</a:t>
            </a:r>
            <a:r>
              <a:rPr lang="en-CA" sz="2600" b="1" dirty="0" err="1">
                <a:solidFill>
                  <a:schemeClr val="bg1"/>
                </a:solidFill>
                <a:cs typeface="Bangla MN" pitchFamily="2" charset="0"/>
              </a:rPr>
              <a:t>e</a:t>
            </a:r>
            <a:endParaRPr lang="en-US" sz="2600" b="1" dirty="0">
              <a:solidFill>
                <a:schemeClr val="bg1"/>
              </a:solidFill>
              <a:cs typeface="Bangla MN" pitchFamily="2" charset="0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200" dirty="0">
                <a:solidFill>
                  <a:schemeClr val="bg1"/>
                </a:solidFill>
                <a:cs typeface="Bangla MN" pitchFamily="2" charset="0"/>
              </a:rPr>
              <a:t>All Philip Hue users who:</a:t>
            </a:r>
          </a:p>
          <a:p>
            <a:pPr lvl="2">
              <a:lnSpc>
                <a:spcPct val="150000"/>
              </a:lnSpc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cs typeface="Bangla MN" pitchFamily="2" charset="0"/>
              </a:rPr>
              <a:t>Eager to have a flashy interior lighting</a:t>
            </a:r>
          </a:p>
          <a:p>
            <a:pPr lvl="2">
              <a:lnSpc>
                <a:spcPct val="150000"/>
              </a:lnSpc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cs typeface="Bangla MN" pitchFamily="2" charset="0"/>
              </a:rPr>
              <a:t>Enjoy a creative home party</a:t>
            </a:r>
          </a:p>
          <a:p>
            <a:pPr lvl="2">
              <a:lnSpc>
                <a:spcPct val="150000"/>
              </a:lnSpc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cs typeface="Bangla MN" pitchFamily="2" charset="0"/>
              </a:rPr>
              <a:t>Crave to get a vivid exterior color show</a:t>
            </a:r>
          </a:p>
          <a:p>
            <a:pPr lvl="2">
              <a:buFont typeface="Wingdings" pitchFamily="2" charset="2"/>
              <a:buChar char="ü"/>
            </a:pPr>
            <a:endParaRPr lang="en-US" sz="2400" dirty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212F932-5AAB-074F-AAF3-C6FB3B156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29240">
            <a:off x="6156625" y="504686"/>
            <a:ext cx="1013535" cy="981938"/>
          </a:xfrm>
          <a:prstGeom prst="rect">
            <a:avLst/>
          </a:prstGeom>
        </p:spPr>
      </p:pic>
      <p:pic>
        <p:nvPicPr>
          <p:cNvPr id="48" name="Picture 47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C689BA8-FAA0-1641-B5A6-5794D5CDA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18006">
            <a:off x="7278436" y="211132"/>
            <a:ext cx="1054312" cy="1111439"/>
          </a:xfrm>
          <a:prstGeom prst="rect">
            <a:avLst/>
          </a:prstGeom>
        </p:spPr>
      </p:pic>
      <p:pic>
        <p:nvPicPr>
          <p:cNvPr id="50" name="Picture 49" descr="A tall building lit up at night&#10;&#10;Description automatically generated">
            <a:extLst>
              <a:ext uri="{FF2B5EF4-FFF2-40B4-BE49-F238E27FC236}">
                <a16:creationId xmlns:a16="http://schemas.microsoft.com/office/drawing/2014/main" id="{DF3670F2-80A0-FE4F-86CD-AF8A786957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70237">
            <a:off x="8471169" y="48358"/>
            <a:ext cx="750042" cy="11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9504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800" decel="100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67186AF7-1758-764D-AFD6-4FCFC41A7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4000" y="565497"/>
            <a:ext cx="9984000" cy="51276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Motivations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4000" y="1377600"/>
            <a:ext cx="9984000" cy="4102800"/>
          </a:xfrm>
        </p:spPr>
        <p:txBody>
          <a:bodyPr numCol="1"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Lamp is easy to visualize color change.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Color lovers. Color and Hue API are perfect!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Philip hue with bridge is a technology trend.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835" y="266161"/>
            <a:ext cx="835735" cy="83573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7317081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C8E738ED-CAA4-EA49-AD1D-9D9DD5EE6B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4000" y="565497"/>
            <a:ext cx="9984000" cy="51276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Process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4000" y="1521073"/>
            <a:ext cx="9984000" cy="4102800"/>
          </a:xfrm>
        </p:spPr>
        <p:txBody>
          <a:bodyPr numCol="1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Developers’ Point of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Users’ Point of View (by steps)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Project Managers’ Point of View</a:t>
            </a:r>
            <a:endParaRPr lang="en-US" dirty="0">
              <a:solidFill>
                <a:schemeClr val="bg1"/>
              </a:solidFill>
            </a:endParaRPr>
          </a:p>
          <a:p>
            <a:pPr marL="1257300" lvl="1" indent="-571500">
              <a:buFont typeface="+mj-lt"/>
              <a:buAutoNum type="arabicParenR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835" y="266161"/>
            <a:ext cx="835735" cy="83573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cture containing indoor, table, sitting, cup&#10;&#10;Description automatically generated">
            <a:extLst>
              <a:ext uri="{FF2B5EF4-FFF2-40B4-BE49-F238E27FC236}">
                <a16:creationId xmlns:a16="http://schemas.microsoft.com/office/drawing/2014/main" id="{171D01F3-EEC7-9C45-AB3A-E69470ADB5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9953" y="3660187"/>
            <a:ext cx="1409034" cy="1250518"/>
          </a:xfrm>
          <a:prstGeom prst="round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80DB82-F945-3C4E-88CB-2F4C070C0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296092" y="5336927"/>
            <a:ext cx="1409034" cy="1250518"/>
          </a:xfrm>
          <a:prstGeom prst="round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464CF4-78B9-1841-9C9E-F75CB1BD7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7251" y="3660187"/>
            <a:ext cx="2130577" cy="2950190"/>
          </a:xfrm>
          <a:prstGeom prst="round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D2E4F2-D19B-6C48-9557-660DFA02E21A}"/>
              </a:ext>
            </a:extLst>
          </p:cNvPr>
          <p:cNvCxnSpPr/>
          <p:nvPr/>
        </p:nvCxnSpPr>
        <p:spPr>
          <a:xfrm>
            <a:off x="2908987" y="4267200"/>
            <a:ext cx="628264" cy="0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55FF4A-3E48-1347-A33D-214DC20EE505}"/>
              </a:ext>
            </a:extLst>
          </p:cNvPr>
          <p:cNvCxnSpPr/>
          <p:nvPr/>
        </p:nvCxnSpPr>
        <p:spPr>
          <a:xfrm>
            <a:off x="5667828" y="5976041"/>
            <a:ext cx="628264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190825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Technologies and Functionalities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1104000" y="1305173"/>
                <a:ext cx="10526570" cy="4915594"/>
              </a:xfrm>
            </p:spPr>
            <p:txBody>
              <a:bodyPr numCol="1">
                <a:normAutofit fontScale="92500"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Hardware Implementation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2. Web design technique (HTML+CSS, JSON [get/put/post], AJAX, complex JavaScript)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3. Color conversion (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m:t>𝐇𝐄</m:t>
                    </m:r>
                    <m:r>
                      <a:rPr lang="en-US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𝐑𝐆𝐁</m:t>
                    </m:r>
                    <m:r>
                      <a:rPr lang="pt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𝐗𝐘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1104000" y="1305173"/>
                <a:ext cx="10526570" cy="4915594"/>
              </a:xfrm>
              <a:blipFill>
                <a:blip r:embed="rId3"/>
                <a:stretch>
                  <a:fillRect l="-1687" t="-2577" b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835" y="266161"/>
            <a:ext cx="835735" cy="83573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699D44-2473-2745-9101-2A6BFAD20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978" y="5645648"/>
            <a:ext cx="767935" cy="730291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2994983-8CA8-E04A-A8E1-24DC1171C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6866" y="5645648"/>
            <a:ext cx="767935" cy="730291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C84ACE59-58F3-1343-B5C2-F6E6F3156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754" y="5645648"/>
            <a:ext cx="730291" cy="73029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117681-F283-7A48-B931-1FA6024191A2}"/>
              </a:ext>
            </a:extLst>
          </p:cNvPr>
          <p:cNvCxnSpPr>
            <a:cxnSpLocks/>
          </p:cNvCxnSpPr>
          <p:nvPr/>
        </p:nvCxnSpPr>
        <p:spPr>
          <a:xfrm flipV="1">
            <a:off x="7054913" y="5985164"/>
            <a:ext cx="5319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B1469B-E2C4-9849-AD5F-7E627FDBDD5E}"/>
              </a:ext>
            </a:extLst>
          </p:cNvPr>
          <p:cNvCxnSpPr>
            <a:cxnSpLocks/>
          </p:cNvCxnSpPr>
          <p:nvPr/>
        </p:nvCxnSpPr>
        <p:spPr>
          <a:xfrm flipV="1">
            <a:off x="8354801" y="5978273"/>
            <a:ext cx="5319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654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606E6FEC-8B63-344F-9D37-ECA232EB1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484" y="2407525"/>
            <a:ext cx="666516" cy="666516"/>
          </a:xfrm>
          <a:prstGeom prst="ellipse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D5940E91-B21A-1946-BC52-5ACB6BC404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11525484" y="1252735"/>
            <a:ext cx="666518" cy="666515"/>
          </a:xfrm>
          <a:prstGeom prst="ellipse">
            <a:avLst/>
          </a:prstGeom>
        </p:spPr>
      </p:pic>
      <p:pic>
        <p:nvPicPr>
          <p:cNvPr id="12" name="Picture 11">
            <a:hlinkClick r:id="rId7"/>
            <a:extLst>
              <a:ext uri="{FF2B5EF4-FFF2-40B4-BE49-F238E27FC236}">
                <a16:creationId xmlns:a16="http://schemas.microsoft.com/office/drawing/2014/main" id="{C495F14B-E49D-AE4B-93FE-68953561C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5484" y="3562316"/>
            <a:ext cx="666515" cy="666515"/>
          </a:xfrm>
          <a:prstGeom prst="ellipse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CE7217BF-DEE9-2F40-A263-2B478CD07B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4000" y="565497"/>
            <a:ext cx="9984000" cy="51276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ff</a:t>
            </a:r>
            <a:r>
              <a:rPr lang="en-US" b="1" dirty="0">
                <a:solidFill>
                  <a:schemeClr val="accent2"/>
                </a:solidFill>
              </a:rPr>
              <a:t>o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rts </a:t>
            </a:r>
            <a:r>
              <a:rPr lang="en-US" b="1" dirty="0">
                <a:solidFill>
                  <a:srgbClr val="FFFF00"/>
                </a:solidFill>
              </a:rPr>
              <a:t>a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nd C</a:t>
            </a:r>
            <a:r>
              <a:rPr lang="en-US" b="1" dirty="0">
                <a:solidFill>
                  <a:schemeClr val="accent6"/>
                </a:solidFill>
              </a:rPr>
              <a:t>o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ntr</a:t>
            </a:r>
            <a:r>
              <a:rPr lang="en-US" b="1" dirty="0">
                <a:solidFill>
                  <a:schemeClr val="accent1"/>
                </a:solidFill>
              </a:rPr>
              <a:t>i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but</a:t>
            </a:r>
            <a:r>
              <a:rPr lang="en-US" b="1" dirty="0">
                <a:solidFill>
                  <a:srgbClr val="002060"/>
                </a:solidFill>
              </a:rPr>
              <a:t>i</a:t>
            </a:r>
            <a:r>
              <a:rPr lang="en-US" b="1" dirty="0">
                <a:solidFill>
                  <a:srgbClr val="7030A0"/>
                </a:solidFill>
              </a:rPr>
              <a:t>o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ns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1" name="Picture 40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B65285EA-6F0F-A449-856F-FBEDDCE97C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007" y="4034702"/>
            <a:ext cx="1514186" cy="1027309"/>
          </a:xfrm>
          <a:prstGeom prst="roundRect">
            <a:avLst/>
          </a:prstGeom>
          <a:ln>
            <a:solidFill>
              <a:schemeClr val="accent6"/>
            </a:solidFill>
            <a:prstDash val="sysDot"/>
          </a:ln>
        </p:spPr>
      </p:pic>
      <p:pic>
        <p:nvPicPr>
          <p:cNvPr id="43" name="Picture 4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67C21BE5-8785-3C45-B2AA-8310CBF84E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1860" y="2528405"/>
            <a:ext cx="1261010" cy="1718673"/>
          </a:xfrm>
          <a:prstGeom prst="roundRect">
            <a:avLst/>
          </a:prstGeom>
          <a:ln>
            <a:solidFill>
              <a:srgbClr val="FFC000"/>
            </a:solidFill>
            <a:prstDash val="sysDot"/>
          </a:ln>
        </p:spPr>
      </p:pic>
      <p:pic>
        <p:nvPicPr>
          <p:cNvPr id="45" name="Picture 44" descr="A person standing next to a bird&#10;&#10;Description automatically generated">
            <a:extLst>
              <a:ext uri="{FF2B5EF4-FFF2-40B4-BE49-F238E27FC236}">
                <a16:creationId xmlns:a16="http://schemas.microsoft.com/office/drawing/2014/main" id="{CF7AC6AF-23FF-CF4E-9A42-A2E138E743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98179" y="5363657"/>
            <a:ext cx="1514186" cy="1027309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</p:spPr>
      </p:pic>
      <p:pic>
        <p:nvPicPr>
          <p:cNvPr id="47" name="Picture 46" descr="A close up of a person wearing glasses&#10;&#10;Description automatically generated">
            <a:extLst>
              <a:ext uri="{FF2B5EF4-FFF2-40B4-BE49-F238E27FC236}">
                <a16:creationId xmlns:a16="http://schemas.microsoft.com/office/drawing/2014/main" id="{EF581561-3031-6C49-8EF1-8E69FEE9C2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7216" y="1560485"/>
            <a:ext cx="1514186" cy="102730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281FFF1-EEEC-9C44-BD78-2C7F7D9F560E}"/>
              </a:ext>
            </a:extLst>
          </p:cNvPr>
          <p:cNvSpPr txBox="1"/>
          <p:nvPr/>
        </p:nvSpPr>
        <p:spPr>
          <a:xfrm>
            <a:off x="428407" y="2879911"/>
            <a:ext cx="7215618" cy="10156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ü"/>
            </a:pPr>
            <a:r>
              <a:rPr lang="en-US" sz="2000" dirty="0"/>
              <a:t>Associate with HTML and JavaScript (focus on color conversion, URL input button)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en-US" sz="2000" dirty="0"/>
              <a:t>Testing Hue API Debugger; Trello Creator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192D78D-9DBD-A04D-9E47-D999C421DBC4}"/>
              </a:ext>
            </a:extLst>
          </p:cNvPr>
          <p:cNvSpPr txBox="1"/>
          <p:nvPr/>
        </p:nvSpPr>
        <p:spPr>
          <a:xfrm>
            <a:off x="3968786" y="1417344"/>
            <a:ext cx="4637658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cmpd="sng">
            <a:solidFill>
              <a:schemeClr val="accent2">
                <a:lumMod val="20000"/>
                <a:lumOff val="80000"/>
              </a:schemeClr>
            </a:solidFill>
            <a:prstDash val="sysDot"/>
            <a:bevel/>
          </a:ln>
          <a:effectLst>
            <a:outerShdw dist="50800" dir="5400000" algn="ctr" rotWithShape="0">
              <a:srgbClr val="000000">
                <a:alpha val="43137"/>
              </a:srgb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2000" dirty="0"/>
              <a:t>HTML, Lead CSS, GIF creator, Demo recorder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000" dirty="0"/>
              <a:t>Updating work done on Trello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000" dirty="0"/>
              <a:t>Hardware supplier, API account set up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088A97-A890-274A-9318-32BB7919528F}"/>
              </a:ext>
            </a:extLst>
          </p:cNvPr>
          <p:cNvSpPr txBox="1"/>
          <p:nvPr/>
        </p:nvSpPr>
        <p:spPr>
          <a:xfrm>
            <a:off x="3035973" y="3970808"/>
            <a:ext cx="6177299" cy="13234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2000" dirty="0"/>
              <a:t>Lead JavaScript (color tag button, URL click button, color conversion, image background color)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000" dirty="0"/>
              <a:t>Trello update, help set up HUE; Firebase to select URL image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93CAD1A-A4BE-8643-B92F-D21C94DEA7C3}"/>
              </a:ext>
            </a:extLst>
          </p:cNvPr>
          <p:cNvSpPr txBox="1"/>
          <p:nvPr/>
        </p:nvSpPr>
        <p:spPr>
          <a:xfrm>
            <a:off x="1269100" y="5369481"/>
            <a:ext cx="5838282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2000" dirty="0"/>
              <a:t>Hue API Debugger Test, Outsource color conversion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000" dirty="0"/>
              <a:t>GitHub Repo Creator and Monitor, update README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000" dirty="0"/>
              <a:t>Manage project presentation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B1E9C62-BD5D-A64D-8301-F5AE5C40D72B}"/>
              </a:ext>
            </a:extLst>
          </p:cNvPr>
          <p:cNvCxnSpPr>
            <a:cxnSpLocks/>
            <a:stCxn id="50" idx="1"/>
            <a:endCxn id="47" idx="3"/>
          </p:cNvCxnSpPr>
          <p:nvPr/>
        </p:nvCxnSpPr>
        <p:spPr>
          <a:xfrm flipH="1" flipV="1">
            <a:off x="1741402" y="2074140"/>
            <a:ext cx="2227384" cy="4924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67E7819-5162-EF46-882E-4A9E288C0164}"/>
              </a:ext>
            </a:extLst>
          </p:cNvPr>
          <p:cNvCxnSpPr>
            <a:cxnSpLocks/>
            <a:stCxn id="43" idx="1"/>
            <a:endCxn id="49" idx="3"/>
          </p:cNvCxnSpPr>
          <p:nvPr/>
        </p:nvCxnSpPr>
        <p:spPr>
          <a:xfrm flipH="1">
            <a:off x="7644025" y="3387742"/>
            <a:ext cx="1837835" cy="1"/>
          </a:xfrm>
          <a:prstGeom prst="line">
            <a:avLst/>
          </a:prstGeom>
          <a:ln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3CFB497-DCF8-314E-BE6F-8949D7E8A93C}"/>
              </a:ext>
            </a:extLst>
          </p:cNvPr>
          <p:cNvCxnSpPr>
            <a:cxnSpLocks/>
          </p:cNvCxnSpPr>
          <p:nvPr/>
        </p:nvCxnSpPr>
        <p:spPr>
          <a:xfrm flipH="1">
            <a:off x="2026193" y="4543432"/>
            <a:ext cx="1009781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2A5D8C9-3B2F-8C44-9AB9-692A6C2097CF}"/>
              </a:ext>
            </a:extLst>
          </p:cNvPr>
          <p:cNvCxnSpPr>
            <a:cxnSpLocks/>
            <a:stCxn id="45" idx="1"/>
            <a:endCxn id="53" idx="3"/>
          </p:cNvCxnSpPr>
          <p:nvPr/>
        </p:nvCxnSpPr>
        <p:spPr>
          <a:xfrm flipH="1">
            <a:off x="7107382" y="5877312"/>
            <a:ext cx="1490797" cy="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1612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520E685-8DB9-CF4B-B836-53182C2BF464}"/>
              </a:ext>
            </a:extLst>
          </p:cNvPr>
          <p:cNvSpPr txBox="1">
            <a:spLocks/>
          </p:cNvSpPr>
          <p:nvPr/>
        </p:nvSpPr>
        <p:spPr bwMode="white">
          <a:xfrm>
            <a:off x="713830" y="691319"/>
            <a:ext cx="10868569" cy="698094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Tx/>
              <a:buNone/>
              <a:defRPr sz="4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00" dirty="0"/>
              <a:t>Wonder </a:t>
            </a:r>
            <a:r>
              <a:rPr lang="en-CA" sz="5800" b="1" dirty="0" err="1"/>
              <a:t>i</a:t>
            </a:r>
            <a:r>
              <a:rPr lang="en-CA" sz="5800" b="1" dirty="0" err="1">
                <a:solidFill>
                  <a:srgbClr val="FF0000"/>
                </a:solidFill>
              </a:rPr>
              <a:t>ll</a:t>
            </a:r>
            <a:r>
              <a:rPr lang="en-CA" sz="5800" b="1" dirty="0" err="1">
                <a:solidFill>
                  <a:srgbClr val="FFC000"/>
                </a:solidFill>
              </a:rPr>
              <a:t>H</a:t>
            </a:r>
            <a:r>
              <a:rPr lang="en-CA" sz="5800" b="1" dirty="0" err="1"/>
              <a:t>U</a:t>
            </a:r>
            <a:r>
              <a:rPr lang="en-CA" sz="5800" b="1" dirty="0" err="1">
                <a:solidFill>
                  <a:srgbClr val="FFFF00"/>
                </a:solidFill>
              </a:rPr>
              <a:t>E</a:t>
            </a:r>
            <a:r>
              <a:rPr lang="en-CA" sz="5800" b="1" dirty="0" err="1">
                <a:solidFill>
                  <a:srgbClr val="92D050"/>
                </a:solidFill>
              </a:rPr>
              <a:t>m</a:t>
            </a:r>
            <a:r>
              <a:rPr lang="en-CA" sz="5800" b="1" dirty="0" err="1"/>
              <a:t>i</a:t>
            </a:r>
            <a:r>
              <a:rPr lang="en-CA" sz="5800" b="1" dirty="0" err="1">
                <a:solidFill>
                  <a:srgbClr val="0098FF"/>
                </a:solidFill>
              </a:rPr>
              <a:t>n</a:t>
            </a:r>
            <a:r>
              <a:rPr lang="en-CA" sz="5800" b="1" dirty="0" err="1"/>
              <a:t>a</a:t>
            </a:r>
            <a:r>
              <a:rPr lang="en-CA" sz="5800" b="1" dirty="0" err="1">
                <a:solidFill>
                  <a:srgbClr val="B851FF"/>
                </a:solidFill>
              </a:rPr>
              <a:t>t</a:t>
            </a:r>
            <a:r>
              <a:rPr lang="en-CA" sz="5800" dirty="0" err="1"/>
              <a:t>e</a:t>
            </a:r>
            <a:r>
              <a:rPr lang="en-CA" sz="5800" b="1" dirty="0"/>
              <a:t> </a:t>
            </a:r>
            <a:r>
              <a:rPr lang="en-US" sz="5800" dirty="0"/>
              <a:t>looks like?</a:t>
            </a:r>
            <a:endParaRPr lang="en-CA" sz="5800" dirty="0"/>
          </a:p>
          <a:p>
            <a:pPr fontAlgn="base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1629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B919080C-9F47-CF48-8C5A-57E9865A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83"/>
          <a:stretch/>
        </p:blipFill>
        <p:spPr>
          <a:xfrm>
            <a:off x="304800" y="277090"/>
            <a:ext cx="11568545" cy="575627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921BEE8-F26E-364E-90E1-3D8BC8913877}"/>
              </a:ext>
            </a:extLst>
          </p:cNvPr>
          <p:cNvSpPr txBox="1">
            <a:spLocks/>
          </p:cNvSpPr>
          <p:nvPr/>
        </p:nvSpPr>
        <p:spPr bwMode="white">
          <a:xfrm>
            <a:off x="2261491" y="824632"/>
            <a:ext cx="8361229" cy="907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Tx/>
              <a:buNone/>
              <a:defRPr sz="4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cap="all" dirty="0">
                <a:solidFill>
                  <a:schemeClr val="bg2"/>
                </a:solidFill>
                <a:latin typeface="Herculanum" panose="02000505000000020004" pitchFamily="2" charset="77"/>
                <a:ea typeface="+mj-ea"/>
                <a:cs typeface="Bangla MN" pitchFamily="2" charset="0"/>
              </a:rPr>
              <a:t>See our demo</a:t>
            </a:r>
          </a:p>
        </p:txBody>
      </p:sp>
    </p:spTree>
    <p:extLst>
      <p:ext uri="{BB962C8B-B14F-4D97-AF65-F5344CB8AC3E}">
        <p14:creationId xmlns:p14="http://schemas.microsoft.com/office/powerpoint/2010/main" val="3202745118"/>
      </p:ext>
    </p:extLst>
  </p:cSld>
  <p:clrMapOvr>
    <a:masterClrMapping/>
  </p:clrMapOvr>
  <p:transition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</TotalTime>
  <Words>300</Words>
  <Application>Microsoft Macintosh PowerPoint</Application>
  <PresentationFormat>Widescreen</PresentationFormat>
  <Paragraphs>79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Abadi</vt:lpstr>
      <vt:lpstr>Arial</vt:lpstr>
      <vt:lpstr>Calibri</vt:lpstr>
      <vt:lpstr>Calibri Light</vt:lpstr>
      <vt:lpstr>Cambria Math</vt:lpstr>
      <vt:lpstr>Herculanum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Xu</dc:creator>
  <cp:lastModifiedBy>Paul Xu</cp:lastModifiedBy>
  <cp:revision>22</cp:revision>
  <dcterms:created xsi:type="dcterms:W3CDTF">2019-03-14T05:11:37Z</dcterms:created>
  <dcterms:modified xsi:type="dcterms:W3CDTF">2019-03-14T08:11:46Z</dcterms:modified>
</cp:coreProperties>
</file>